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co PR &amp; Marketing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11-09T22:07:30.155" idx="1">
    <p:pos x="196" y="725"/>
    <p:text>LINK TO COMPARISION DOC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gaggleamp.com/five-eye-opening-employee-advocacy-stats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blogs.gartner.com/marc-brown/fuel-your-everyone-sells-culture-through-employee-advocacy/" TargetMode="External"/><Relationship Id="rId4" Type="http://schemas.openxmlformats.org/officeDocument/2006/relationships/hyperlink" Target="https://hingemarketing.com/uploads/hinge-research-employee-advocacy.pdf" TargetMode="Externa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9fedc686f8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9fedc686f8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Brand Awareness - </a:t>
            </a:r>
            <a:r>
              <a:rPr lang="en" u="sng">
                <a:solidFill>
                  <a:schemeClr val="hlink"/>
                </a:solidFill>
                <a:hlinkClick r:id="rId3"/>
              </a:rPr>
              <a:t>Source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Professional Development - </a:t>
            </a:r>
            <a:r>
              <a:rPr lang="en" u="sng">
                <a:solidFill>
                  <a:schemeClr val="hlink"/>
                </a:solidFill>
                <a:hlinkClick r:id="rId4"/>
              </a:rPr>
              <a:t>Source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Social Selling - </a:t>
            </a:r>
            <a:r>
              <a:rPr lang="en" u="sng">
                <a:solidFill>
                  <a:schemeClr val="hlink"/>
                </a:solidFill>
                <a:hlinkClick r:id="rId5"/>
              </a:rPr>
              <a:t>Source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a27d2253d1_0_5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a27d2253d1_0_5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9fedc686f8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9fedc686f8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a27d2253d1_0_5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a27d2253d1_0_5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9fedc686f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9fedc686f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a27d2253d1_0_4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a27d2253d1_0_4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a27d2253d1_0_5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a27d2253d1_0_5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a27d2253d1_0_3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a27d2253d1_0_3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a27d2253d1_0_5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a27d2253d1_0_5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9fedc686f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9fedc686f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a27d2253d1_0_5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a27d2253d1_0_5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9fedc686f8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9fedc686f8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a27d2253d1_0_5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a27d2253d1_0_5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Font typeface="Helvetica"/>
              <a:buNone/>
              <a:defRPr sz="5200">
                <a:latin typeface="Helvetica"/>
                <a:ea typeface="Helvetica"/>
                <a:cs typeface="Helvetica"/>
                <a:sym typeface="Helvetic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AUTOLAYOUT_1">
    <p:bg>
      <p:bgPr>
        <a:solidFill>
          <a:srgbClr val="FFFFFF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3"/>
          <p:cNvSpPr/>
          <p:nvPr/>
        </p:nvSpPr>
        <p:spPr>
          <a:xfrm>
            <a:off x="0" y="0"/>
            <a:ext cx="9144000" cy="34602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13"/>
          <p:cNvSpPr/>
          <p:nvPr/>
        </p:nvSpPr>
        <p:spPr>
          <a:xfrm rot="10800000">
            <a:off x="7697100" y="-25"/>
            <a:ext cx="962400" cy="3460200"/>
          </a:xfrm>
          <a:prstGeom prst="rect">
            <a:avLst/>
          </a:prstGeom>
          <a:solidFill>
            <a:srgbClr val="FFFFFF">
              <a:alpha val="2509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3"/>
          <p:cNvSpPr/>
          <p:nvPr/>
        </p:nvSpPr>
        <p:spPr>
          <a:xfrm rot="10800000" flipH="1">
            <a:off x="8659500" y="-25"/>
            <a:ext cx="484500" cy="3460200"/>
          </a:xfrm>
          <a:prstGeom prst="rect">
            <a:avLst/>
          </a:prstGeom>
          <a:solidFill>
            <a:srgbClr val="FFFFFF">
              <a:alpha val="376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>
            <a:off x="324475" y="465975"/>
            <a:ext cx="5124300" cy="284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324475" y="3612602"/>
            <a:ext cx="5124300" cy="1302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ts val="1800"/>
              <a:buFont typeface="Helvetica"/>
              <a:buNone/>
              <a:defRPr sz="1800">
                <a:solidFill>
                  <a:srgbClr val="61616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ts val="1800"/>
              <a:buNone/>
              <a:defRPr sz="1800">
                <a:solidFill>
                  <a:srgbClr val="61616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ts val="1800"/>
              <a:buNone/>
              <a:defRPr sz="1800">
                <a:solidFill>
                  <a:srgbClr val="61616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ts val="1800"/>
              <a:buNone/>
              <a:defRPr sz="1800">
                <a:solidFill>
                  <a:srgbClr val="61616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ts val="1800"/>
              <a:buNone/>
              <a:defRPr sz="1800">
                <a:solidFill>
                  <a:srgbClr val="61616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ts val="1800"/>
              <a:buNone/>
              <a:defRPr sz="1800">
                <a:solidFill>
                  <a:srgbClr val="61616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ts val="1800"/>
              <a:buNone/>
              <a:defRPr sz="1800">
                <a:solidFill>
                  <a:srgbClr val="61616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ts val="1800"/>
              <a:buNone/>
              <a:defRPr sz="1800">
                <a:solidFill>
                  <a:srgbClr val="61616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ts val="1800"/>
              <a:buNone/>
              <a:defRPr sz="1800">
                <a:solidFill>
                  <a:srgbClr val="616161"/>
                </a:solidFill>
              </a:defRPr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Font typeface="Helvetica"/>
              <a:buNone/>
              <a:defRPr>
                <a:latin typeface="Helvetica"/>
                <a:ea typeface="Helvetica"/>
                <a:cs typeface="Helvetica"/>
                <a:sym typeface="Helvetic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Font typeface="Helvetica"/>
              <a:buChar char="●"/>
              <a:defRPr>
                <a:latin typeface="Helvetica"/>
                <a:ea typeface="Helvetica"/>
                <a:cs typeface="Helvetica"/>
                <a:sym typeface="Helvetica"/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Font typeface="Helvetica"/>
              <a:buChar char="○"/>
              <a:defRPr>
                <a:latin typeface="Helvetica"/>
                <a:ea typeface="Helvetica"/>
                <a:cs typeface="Helvetica"/>
                <a:sym typeface="Helvetica"/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Font typeface="Helvetica"/>
              <a:buChar char="■"/>
              <a:defRPr>
                <a:latin typeface="Helvetica"/>
                <a:ea typeface="Helvetica"/>
                <a:cs typeface="Helvetica"/>
                <a:sym typeface="Helvetica"/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Font typeface="Helvetica"/>
              <a:buChar char="●"/>
              <a:defRPr>
                <a:latin typeface="Helvetica"/>
                <a:ea typeface="Helvetica"/>
                <a:cs typeface="Helvetica"/>
                <a:sym typeface="Helvetica"/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Font typeface="Helvetica"/>
              <a:buChar char="○"/>
              <a:defRPr>
                <a:latin typeface="Helvetica"/>
                <a:ea typeface="Helvetica"/>
                <a:cs typeface="Helvetica"/>
                <a:sym typeface="Helvetica"/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Font typeface="Helvetica"/>
              <a:buChar char="■"/>
              <a:defRPr>
                <a:latin typeface="Helvetica"/>
                <a:ea typeface="Helvetica"/>
                <a:cs typeface="Helvetica"/>
                <a:sym typeface="Helvetica"/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Font typeface="Helvetica"/>
              <a:buChar char="●"/>
              <a:defRPr>
                <a:latin typeface="Helvetica"/>
                <a:ea typeface="Helvetica"/>
                <a:cs typeface="Helvetica"/>
                <a:sym typeface="Helvetica"/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Font typeface="Helvetica"/>
              <a:buChar char="○"/>
              <a:defRPr>
                <a:latin typeface="Helvetica"/>
                <a:ea typeface="Helvetica"/>
                <a:cs typeface="Helvetica"/>
                <a:sym typeface="Helvetica"/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Font typeface="Helvetica"/>
              <a:buChar char="■"/>
              <a:defRPr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 sz="1400"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○"/>
              <a:defRPr sz="1200"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■"/>
              <a:defRPr sz="1200"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●"/>
              <a:defRPr sz="1200"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○"/>
              <a:defRPr sz="1200"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■"/>
              <a:defRPr sz="1200"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●"/>
              <a:defRPr sz="1200"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○"/>
              <a:defRPr sz="1200"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Font typeface="Calibri"/>
              <a:buChar char="■"/>
              <a:defRPr sz="12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 sz="1400"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○"/>
              <a:defRPr sz="1200"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■"/>
              <a:defRPr sz="1200"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●"/>
              <a:defRPr sz="1200"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○"/>
              <a:defRPr sz="1200"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■"/>
              <a:defRPr sz="1200"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●"/>
              <a:defRPr sz="1200"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○"/>
              <a:defRPr sz="1200"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Font typeface="Calibri"/>
              <a:buChar char="■"/>
              <a:defRPr sz="12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anco.com/4-steps-to-launch-a-successful-employee-advocacy-program-on-social-media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comments" Target="../comments/commen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24475" y="465975"/>
            <a:ext cx="5124300" cy="284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[Company Name]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Employee Advocacy Program Launch</a:t>
            </a:r>
            <a:r>
              <a:rPr lang="en">
                <a:solidFill>
                  <a:schemeClr val="dk2"/>
                </a:solidFill>
              </a:rPr>
              <a:t> 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63" name="Google Shape;63;p14"/>
          <p:cNvSpPr txBox="1">
            <a:spLocks noGrp="1"/>
          </p:cNvSpPr>
          <p:nvPr>
            <p:ph type="subTitle" idx="1"/>
          </p:nvPr>
        </p:nvSpPr>
        <p:spPr>
          <a:xfrm>
            <a:off x="324475" y="3612602"/>
            <a:ext cx="5124300" cy="130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00"/>
                </a:highlight>
              </a:rPr>
              <a:t>[Meeting Date]</a:t>
            </a:r>
            <a:endParaRPr>
              <a:highlight>
                <a:srgbClr val="FFFF00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 </a:t>
            </a:r>
            <a:br>
              <a:rPr lang="en"/>
            </a:br>
            <a:r>
              <a:rPr lang="en"/>
              <a:t>Contact </a:t>
            </a:r>
            <a:r>
              <a:rPr lang="en">
                <a:highlight>
                  <a:srgbClr val="FFFF00"/>
                </a:highlight>
              </a:rPr>
              <a:t>[Contact Email]</a:t>
            </a:r>
            <a:endParaRPr>
              <a:highlight>
                <a:srgbClr val="FFFF00"/>
              </a:highlight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7669225" y="4011275"/>
            <a:ext cx="1298100" cy="9777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highlight>
                  <a:srgbClr val="FFFF00"/>
                </a:highlight>
              </a:rPr>
              <a:t>[Brand Logo]</a:t>
            </a:r>
            <a:endParaRPr sz="1200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Program Benefits</a:t>
            </a:r>
            <a:endParaRPr b="1"/>
          </a:p>
        </p:txBody>
      </p:sp>
      <p:sp>
        <p:nvSpPr>
          <p:cNvPr id="125" name="Google Shape;125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"/>
              <a:buChar char="●"/>
            </a:pPr>
            <a:r>
              <a:rPr lang="en" sz="1600" b="1">
                <a:solidFill>
                  <a:schemeClr val="dk1"/>
                </a:solidFill>
                <a:highlight>
                  <a:srgbClr val="FFFFFF"/>
                </a:highlight>
                <a:latin typeface="Helvetica"/>
                <a:ea typeface="Helvetica"/>
                <a:cs typeface="Helvetica"/>
                <a:sym typeface="Helvetica"/>
              </a:rPr>
              <a:t>Brand Awareness</a:t>
            </a:r>
            <a:endParaRPr sz="1600" b="1">
              <a:solidFill>
                <a:schemeClr val="dk1"/>
              </a:solidFill>
              <a:highlight>
                <a:srgbClr val="FFFFFF"/>
              </a:highlight>
              <a:latin typeface="Helvetica"/>
              <a:ea typeface="Helvetica"/>
              <a:cs typeface="Helvetica"/>
              <a:sym typeface="Helvetica"/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"/>
              <a:buChar char="○"/>
            </a:pPr>
            <a:r>
              <a:rPr lang="en" sz="1600">
                <a:solidFill>
                  <a:schemeClr val="dk1"/>
                </a:solidFill>
                <a:highlight>
                  <a:srgbClr val="FFFFFF"/>
                </a:highlight>
                <a:latin typeface="Helvetica"/>
                <a:ea typeface="Helvetica"/>
                <a:cs typeface="Helvetica"/>
                <a:sym typeface="Helvetica"/>
              </a:rPr>
              <a:t>73% of people find posts from personal accounts to be more persuasive than posts from brand accounts.</a:t>
            </a:r>
            <a:endParaRPr sz="1600">
              <a:solidFill>
                <a:schemeClr val="dk1"/>
              </a:solidFill>
              <a:highlight>
                <a:srgbClr val="FFFFFF"/>
              </a:highlight>
              <a:latin typeface="Helvetica"/>
              <a:ea typeface="Helvetica"/>
              <a:cs typeface="Helvetica"/>
              <a:sym typeface="Helvetica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"/>
              <a:buChar char="●"/>
            </a:pPr>
            <a:r>
              <a:rPr lang="en" sz="1600" b="1">
                <a:solidFill>
                  <a:schemeClr val="dk1"/>
                </a:solidFill>
                <a:highlight>
                  <a:srgbClr val="FFFFFF"/>
                </a:highlight>
                <a:latin typeface="Helvetica"/>
                <a:ea typeface="Helvetica"/>
                <a:cs typeface="Helvetica"/>
                <a:sym typeface="Helvetica"/>
              </a:rPr>
              <a:t>Professional Development </a:t>
            </a:r>
            <a:endParaRPr sz="1600" b="1">
              <a:solidFill>
                <a:schemeClr val="dk1"/>
              </a:solidFill>
              <a:highlight>
                <a:srgbClr val="FFFFFF"/>
              </a:highlight>
              <a:latin typeface="Helvetica"/>
              <a:ea typeface="Helvetica"/>
              <a:cs typeface="Helvetica"/>
              <a:sym typeface="Helvetica"/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"/>
              <a:buChar char="○"/>
            </a:pPr>
            <a:r>
              <a:rPr lang="en" sz="1600">
                <a:solidFill>
                  <a:schemeClr val="dk1"/>
                </a:solidFill>
                <a:highlight>
                  <a:srgbClr val="FFFFFF"/>
                </a:highlight>
                <a:latin typeface="Helvetica"/>
                <a:ea typeface="Helvetica"/>
                <a:cs typeface="Helvetica"/>
                <a:sym typeface="Helvetica"/>
              </a:rPr>
              <a:t>86% of employees involved in a formal advocacy program said their involvement in social media had a positive impact on their career. </a:t>
            </a:r>
            <a:endParaRPr sz="1600">
              <a:solidFill>
                <a:schemeClr val="dk1"/>
              </a:solidFill>
              <a:highlight>
                <a:srgbClr val="FFFFFF"/>
              </a:highlight>
              <a:latin typeface="Helvetica"/>
              <a:ea typeface="Helvetica"/>
              <a:cs typeface="Helvetica"/>
              <a:sym typeface="Helvetica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"/>
              <a:buChar char="●"/>
            </a:pPr>
            <a:r>
              <a:rPr lang="en" sz="1600" b="1">
                <a:solidFill>
                  <a:schemeClr val="dk1"/>
                </a:solidFill>
                <a:highlight>
                  <a:srgbClr val="FFFFFF"/>
                </a:highlight>
                <a:latin typeface="Helvetica"/>
                <a:ea typeface="Helvetica"/>
                <a:cs typeface="Helvetica"/>
                <a:sym typeface="Helvetica"/>
              </a:rPr>
              <a:t>Social Selling</a:t>
            </a:r>
            <a:endParaRPr sz="1600" b="1">
              <a:solidFill>
                <a:schemeClr val="dk1"/>
              </a:solidFill>
              <a:highlight>
                <a:srgbClr val="FFFFFF"/>
              </a:highlight>
              <a:latin typeface="Helvetica"/>
              <a:ea typeface="Helvetica"/>
              <a:cs typeface="Helvetica"/>
              <a:sym typeface="Helvetica"/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"/>
              <a:buChar char="○"/>
            </a:pPr>
            <a:r>
              <a:rPr lang="en" sz="1600">
                <a:solidFill>
                  <a:schemeClr val="dk1"/>
                </a:solidFill>
                <a:highlight>
                  <a:srgbClr val="FFFFFF"/>
                </a:highlight>
                <a:latin typeface="Helvetica"/>
                <a:ea typeface="Helvetica"/>
                <a:cs typeface="Helvetica"/>
                <a:sym typeface="Helvetica"/>
              </a:rPr>
              <a:t>When a lead is generated through social selling or employee advocacy that lead is 7x more likely to close compared to other lead gen tactics.</a:t>
            </a:r>
            <a:endParaRPr sz="1600">
              <a:solidFill>
                <a:schemeClr val="dk1"/>
              </a:solidFill>
              <a:highlight>
                <a:srgbClr val="FFFFFF"/>
              </a:highlight>
              <a:latin typeface="Helvetica"/>
              <a:ea typeface="Helvetica"/>
              <a:cs typeface="Helvetica"/>
              <a:sym typeface="Helvetica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CC"/>
        </a:solid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Helvetica"/>
                <a:ea typeface="Helvetica"/>
                <a:cs typeface="Helvetica"/>
                <a:sym typeface="Helvetica"/>
              </a:rPr>
              <a:t>Optional: Incentives</a:t>
            </a:r>
            <a:endParaRPr b="1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31" name="Google Shape;131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While this next section is </a:t>
            </a:r>
            <a:r>
              <a:rPr lang="en" sz="15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optional,</a:t>
            </a:r>
            <a:r>
              <a:rPr lang="en" sz="15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 many organizations find success in adding </a:t>
            </a:r>
            <a:r>
              <a:rPr lang="en" sz="15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incentives or gamification</a:t>
            </a:r>
            <a:r>
              <a:rPr lang="en" sz="15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 to their employee advocacy programs to help inspire action. </a:t>
            </a:r>
            <a:r>
              <a:rPr lang="en" sz="15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endParaRPr sz="15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endParaRPr sz="15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If you opt to add gamification, outline </a:t>
            </a:r>
            <a:r>
              <a:rPr lang="en" sz="15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how points can be accumulated</a:t>
            </a:r>
            <a:r>
              <a:rPr lang="en" sz="15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lang="en" sz="15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how long each incentivized period lasts</a:t>
            </a:r>
            <a:r>
              <a:rPr lang="en" sz="15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 and </a:t>
            </a:r>
            <a:r>
              <a:rPr lang="en" sz="15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what rewards participants c</a:t>
            </a:r>
            <a:r>
              <a:rPr lang="en" sz="1500" b="1">
                <a:solidFill>
                  <a:srgbClr val="000000"/>
                </a:solidFill>
              </a:rPr>
              <a:t>an</a:t>
            </a:r>
            <a:r>
              <a:rPr lang="en" sz="15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 earn</a:t>
            </a:r>
            <a:r>
              <a:rPr lang="en" sz="15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. </a:t>
            </a:r>
            <a:endParaRPr sz="1500" b="1">
              <a:solidFill>
                <a:schemeClr val="dk1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endParaRPr sz="1500" b="1">
              <a:solidFill>
                <a:schemeClr val="dk1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Helvetica"/>
                <a:ea typeface="Helvetica"/>
                <a:cs typeface="Helvetica"/>
                <a:sym typeface="Helvetica"/>
              </a:rPr>
              <a:t>Consider sparking friendly competition by creating a leaderboard </a:t>
            </a:r>
            <a:r>
              <a:rPr lang="en" sz="1500" b="1">
                <a:solidFill>
                  <a:schemeClr val="dk1"/>
                </a:solidFill>
              </a:rPr>
              <a:t>r</a:t>
            </a:r>
            <a:r>
              <a:rPr lang="en" sz="1500" b="1">
                <a:solidFill>
                  <a:schemeClr val="dk1"/>
                </a:solidFill>
                <a:latin typeface="Helvetica"/>
                <a:ea typeface="Helvetica"/>
                <a:cs typeface="Helvetica"/>
                <a:sym typeface="Helvetica"/>
              </a:rPr>
              <a:t>ewarding top-performing participants</a:t>
            </a:r>
            <a:r>
              <a:rPr lang="en" sz="1500">
                <a:solidFill>
                  <a:schemeClr val="dk1"/>
                </a:solidFill>
                <a:latin typeface="Helvetica"/>
                <a:ea typeface="Helvetica"/>
                <a:cs typeface="Helvetica"/>
                <a:sym typeface="Helvetica"/>
              </a:rPr>
              <a:t>, with incentives such as quarterly prizes like gift cards or weekly shout outs. </a:t>
            </a:r>
            <a:endParaRPr sz="1500">
              <a:solidFill>
                <a:schemeClr val="dk1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132" name="Google Shape;132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4721275"/>
            <a:ext cx="1526198" cy="26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Helvetica"/>
                <a:ea typeface="Helvetica"/>
                <a:cs typeface="Helvetica"/>
                <a:sym typeface="Helvetica"/>
              </a:rPr>
              <a:t>Program Incentives</a:t>
            </a:r>
            <a:endParaRPr b="1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38" name="Google Shape;138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000000"/>
                </a:solidFill>
                <a:highlight>
                  <a:srgbClr val="FFFFFF"/>
                </a:highlight>
                <a:latin typeface="Helvetica"/>
                <a:ea typeface="Helvetica"/>
                <a:cs typeface="Helvetica"/>
                <a:sym typeface="Helvetica"/>
              </a:rPr>
              <a:t>At the end of </a:t>
            </a:r>
            <a:r>
              <a:rPr lang="en" sz="1600">
                <a:solidFill>
                  <a:srgbClr val="000000"/>
                </a:solidFill>
                <a:highlight>
                  <a:srgbClr val="FFFF00"/>
                </a:highlight>
                <a:latin typeface="Helvetica"/>
                <a:ea typeface="Helvetica"/>
                <a:cs typeface="Helvetica"/>
                <a:sym typeface="Helvetica"/>
              </a:rPr>
              <a:t>[TIME PERIOD]</a:t>
            </a:r>
            <a:r>
              <a:rPr lang="en" sz="1600" b="1">
                <a:solidFill>
                  <a:srgbClr val="000000"/>
                </a:solidFill>
                <a:highlight>
                  <a:srgbClr val="FFFFFF"/>
                </a:highlight>
                <a:latin typeface="Helvetica"/>
                <a:ea typeface="Helvetica"/>
                <a:cs typeface="Helvetica"/>
                <a:sym typeface="Helvetica"/>
              </a:rPr>
              <a:t>, we’ll reward the top </a:t>
            </a:r>
            <a:r>
              <a:rPr lang="en" sz="1600">
                <a:solidFill>
                  <a:srgbClr val="000000"/>
                </a:solidFill>
                <a:highlight>
                  <a:srgbClr val="FFFF00"/>
                </a:highlight>
                <a:latin typeface="Helvetica"/>
                <a:ea typeface="Helvetica"/>
                <a:cs typeface="Helvetica"/>
                <a:sym typeface="Helvetica"/>
              </a:rPr>
              <a:t>[XX]</a:t>
            </a:r>
            <a:r>
              <a:rPr lang="en" sz="1600" b="1">
                <a:solidFill>
                  <a:srgbClr val="000000"/>
                </a:solidFill>
                <a:highlight>
                  <a:srgbClr val="FFFFFF"/>
                </a:highlight>
                <a:latin typeface="Helvetica"/>
                <a:ea typeface="Helvetica"/>
                <a:cs typeface="Helvetica"/>
                <a:sym typeface="Helvetica"/>
              </a:rPr>
              <a:t> participants with prizes including: </a:t>
            </a:r>
            <a:endParaRPr sz="1600" b="1">
              <a:solidFill>
                <a:srgbClr val="000000"/>
              </a:solidFill>
              <a:highlight>
                <a:srgbClr val="FFFFFF"/>
              </a:highlight>
              <a:latin typeface="Helvetica"/>
              <a:ea typeface="Helvetica"/>
              <a:cs typeface="Helvetica"/>
              <a:sym typeface="Helvetica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rgbClr val="000000"/>
              </a:solidFill>
              <a:highlight>
                <a:srgbClr val="FFFFFF"/>
              </a:highlight>
              <a:latin typeface="Helvetica"/>
              <a:ea typeface="Helvetica"/>
              <a:cs typeface="Helvetica"/>
              <a:sym typeface="Helvetica"/>
            </a:endParaRPr>
          </a:p>
          <a:p>
            <a:pPr marL="457200" marR="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</a:pPr>
            <a:r>
              <a:rPr lang="en" sz="1600" b="1">
                <a:solidFill>
                  <a:srgbClr val="000000"/>
                </a:solidFill>
                <a:highlight>
                  <a:srgbClr val="FFFFFF"/>
                </a:highlight>
                <a:latin typeface="Helvetica"/>
                <a:ea typeface="Helvetica"/>
                <a:cs typeface="Helvetica"/>
                <a:sym typeface="Helvetica"/>
              </a:rPr>
              <a:t>1st place: </a:t>
            </a:r>
            <a:r>
              <a:rPr lang="en" sz="1600">
                <a:solidFill>
                  <a:srgbClr val="000000"/>
                </a:solidFill>
                <a:highlight>
                  <a:srgbClr val="FFFF00"/>
                </a:highlight>
                <a:latin typeface="Helvetica"/>
                <a:ea typeface="Helvetica"/>
                <a:cs typeface="Helvetica"/>
                <a:sym typeface="Helvetica"/>
              </a:rPr>
              <a:t>[INCENTIVE]</a:t>
            </a:r>
            <a:endParaRPr sz="1600">
              <a:solidFill>
                <a:srgbClr val="000000"/>
              </a:solidFill>
              <a:highlight>
                <a:srgbClr val="FFFF00"/>
              </a:highlight>
              <a:latin typeface="Helvetica"/>
              <a:ea typeface="Helvetica"/>
              <a:cs typeface="Helvetica"/>
              <a:sym typeface="Helvetica"/>
            </a:endParaRPr>
          </a:p>
          <a:p>
            <a:pPr marL="457200" marR="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</a:pPr>
            <a:r>
              <a:rPr lang="en" sz="1600" b="1">
                <a:solidFill>
                  <a:srgbClr val="000000"/>
                </a:solidFill>
                <a:highlight>
                  <a:srgbClr val="FFFFFF"/>
                </a:highlight>
                <a:latin typeface="Helvetica"/>
                <a:ea typeface="Helvetica"/>
                <a:cs typeface="Helvetica"/>
                <a:sym typeface="Helvetica"/>
              </a:rPr>
              <a:t>2nd place: </a:t>
            </a:r>
            <a:r>
              <a:rPr lang="en" sz="1600">
                <a:solidFill>
                  <a:srgbClr val="000000"/>
                </a:solidFill>
                <a:highlight>
                  <a:srgbClr val="FFFF00"/>
                </a:highlight>
                <a:latin typeface="Helvetica"/>
                <a:ea typeface="Helvetica"/>
                <a:cs typeface="Helvetica"/>
                <a:sym typeface="Helvetica"/>
              </a:rPr>
              <a:t>[INCENTIVE]</a:t>
            </a:r>
            <a:endParaRPr sz="1600">
              <a:solidFill>
                <a:srgbClr val="000000"/>
              </a:solidFill>
              <a:highlight>
                <a:srgbClr val="FFFF00"/>
              </a:highlight>
              <a:latin typeface="Helvetica"/>
              <a:ea typeface="Helvetica"/>
              <a:cs typeface="Helvetica"/>
              <a:sym typeface="Helvetica"/>
            </a:endParaRPr>
          </a:p>
          <a:p>
            <a:pPr marL="457200" marR="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</a:pPr>
            <a:r>
              <a:rPr lang="en" sz="1600" b="1">
                <a:solidFill>
                  <a:srgbClr val="000000"/>
                </a:solidFill>
                <a:highlight>
                  <a:srgbClr val="FFFFFF"/>
                </a:highlight>
                <a:latin typeface="Helvetica"/>
                <a:ea typeface="Helvetica"/>
                <a:cs typeface="Helvetica"/>
                <a:sym typeface="Helvetica"/>
              </a:rPr>
              <a:t>3rd place: </a:t>
            </a:r>
            <a:r>
              <a:rPr lang="en" sz="1600">
                <a:solidFill>
                  <a:srgbClr val="000000"/>
                </a:solidFill>
                <a:highlight>
                  <a:srgbClr val="FFFF00"/>
                </a:highlight>
                <a:latin typeface="Helvetica"/>
                <a:ea typeface="Helvetica"/>
                <a:cs typeface="Helvetica"/>
                <a:sym typeface="Helvetica"/>
              </a:rPr>
              <a:t>[INCENTIVE]</a:t>
            </a:r>
            <a:endParaRPr sz="1100">
              <a:solidFill>
                <a:srgbClr val="000000"/>
              </a:solidFill>
              <a:highlight>
                <a:srgbClr val="FFFF00"/>
              </a:highlight>
              <a:latin typeface="Helvetica"/>
              <a:ea typeface="Helvetica"/>
              <a:cs typeface="Helvetica"/>
              <a:sym typeface="Helvetica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>
              <a:highlight>
                <a:srgbClr val="FFFF00"/>
              </a:highlight>
            </a:endParaRPr>
          </a:p>
        </p:txBody>
      </p:sp>
      <p:sp>
        <p:nvSpPr>
          <p:cNvPr id="139" name="Google Shape;139;p2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  <a:highlight>
                  <a:schemeClr val="lt1"/>
                </a:highlight>
                <a:latin typeface="Helvetica"/>
                <a:ea typeface="Helvetica"/>
                <a:cs typeface="Helvetica"/>
                <a:sym typeface="Helvetica"/>
              </a:rPr>
              <a:t>How to Earn: </a:t>
            </a:r>
            <a:br>
              <a:rPr lang="en" sz="1600" b="1">
                <a:solidFill>
                  <a:schemeClr val="dk1"/>
                </a:solidFill>
                <a:highlight>
                  <a:schemeClr val="lt1"/>
                </a:highlight>
                <a:latin typeface="Helvetica"/>
                <a:ea typeface="Helvetica"/>
                <a:cs typeface="Helvetica"/>
                <a:sym typeface="Helvetica"/>
              </a:rPr>
            </a:br>
            <a:r>
              <a:rPr lang="en" sz="1600">
                <a:solidFill>
                  <a:schemeClr val="dk1"/>
                </a:solidFill>
                <a:highlight>
                  <a:schemeClr val="lt1"/>
                </a:highlight>
                <a:latin typeface="Helvetica"/>
                <a:ea typeface="Helvetica"/>
                <a:cs typeface="Helvetica"/>
                <a:sym typeface="Helvetica"/>
              </a:rPr>
              <a:t>Every time you engage, you’ll earn points, including: </a:t>
            </a:r>
            <a:endParaRPr sz="1600">
              <a:solidFill>
                <a:schemeClr val="dk1"/>
              </a:solidFill>
              <a:highlight>
                <a:schemeClr val="lt1"/>
              </a:highlight>
              <a:latin typeface="Helvetica"/>
              <a:ea typeface="Helvetica"/>
              <a:cs typeface="Helvetica"/>
              <a:sym typeface="Helvetica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"/>
              <a:buChar char="●"/>
            </a:pPr>
            <a:r>
              <a:rPr lang="en" sz="1600">
                <a:solidFill>
                  <a:schemeClr val="dk1"/>
                </a:solidFill>
                <a:highlight>
                  <a:schemeClr val="lt1"/>
                </a:highlight>
                <a:latin typeface="Helvetica"/>
                <a:ea typeface="Helvetica"/>
                <a:cs typeface="Helvetica"/>
                <a:sym typeface="Helvetica"/>
              </a:rPr>
              <a:t>Sharing posts</a:t>
            </a:r>
            <a:endParaRPr sz="1600">
              <a:solidFill>
                <a:schemeClr val="dk1"/>
              </a:solidFill>
              <a:highlight>
                <a:schemeClr val="lt1"/>
              </a:highlight>
              <a:latin typeface="Helvetica"/>
              <a:ea typeface="Helvetica"/>
              <a:cs typeface="Helvetica"/>
              <a:sym typeface="Helvetica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"/>
              <a:buChar char="●"/>
            </a:pPr>
            <a:r>
              <a:rPr lang="en" sz="1600">
                <a:solidFill>
                  <a:schemeClr val="dk1"/>
                </a:solidFill>
                <a:highlight>
                  <a:schemeClr val="lt1"/>
                </a:highlight>
                <a:latin typeface="Helvetica"/>
                <a:ea typeface="Helvetica"/>
                <a:cs typeface="Helvetica"/>
                <a:sym typeface="Helvetica"/>
              </a:rPr>
              <a:t>Commenting on posts</a:t>
            </a:r>
            <a:endParaRPr sz="1600">
              <a:solidFill>
                <a:schemeClr val="dk1"/>
              </a:solidFill>
              <a:highlight>
                <a:schemeClr val="lt1"/>
              </a:highlight>
              <a:latin typeface="Helvetica"/>
              <a:ea typeface="Helvetica"/>
              <a:cs typeface="Helvetica"/>
              <a:sym typeface="Helvetica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"/>
              <a:buChar char="●"/>
            </a:pPr>
            <a:r>
              <a:rPr lang="en" sz="1600">
                <a:solidFill>
                  <a:schemeClr val="dk1"/>
                </a:solidFill>
                <a:highlight>
                  <a:schemeClr val="lt1"/>
                </a:highlight>
                <a:latin typeface="Helvetica"/>
                <a:ea typeface="Helvetica"/>
                <a:cs typeface="Helvetica"/>
                <a:sym typeface="Helvetica"/>
              </a:rPr>
              <a:t>Reacting to posts</a:t>
            </a:r>
            <a:endParaRPr sz="1600">
              <a:solidFill>
                <a:schemeClr val="dk1"/>
              </a:solidFill>
              <a:highlight>
                <a:schemeClr val="lt1"/>
              </a:highlight>
              <a:latin typeface="Helvetica"/>
              <a:ea typeface="Helvetica"/>
              <a:cs typeface="Helvetica"/>
              <a:sym typeface="Helvetica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"/>
              <a:buChar char="●"/>
            </a:pPr>
            <a:r>
              <a:rPr lang="en" sz="1600">
                <a:solidFill>
                  <a:schemeClr val="dk1"/>
                </a:solidFill>
                <a:highlight>
                  <a:schemeClr val="lt1"/>
                </a:highlight>
                <a:latin typeface="Helvetica"/>
                <a:ea typeface="Helvetica"/>
                <a:cs typeface="Helvetica"/>
                <a:sym typeface="Helvetica"/>
              </a:rPr>
              <a:t>Sharing original content</a:t>
            </a:r>
            <a:endParaRPr sz="1600">
              <a:solidFill>
                <a:schemeClr val="dk1"/>
              </a:solidFill>
              <a:highlight>
                <a:schemeClr val="lt1"/>
              </a:highlight>
              <a:latin typeface="Helvetica"/>
              <a:ea typeface="Helvetica"/>
              <a:cs typeface="Helvetica"/>
              <a:sym typeface="Helvetic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highlight>
                <a:schemeClr val="lt1"/>
              </a:highlight>
              <a:latin typeface="Helvetica"/>
              <a:ea typeface="Helvetica"/>
              <a:cs typeface="Helvetica"/>
              <a:sym typeface="Helvetic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highlight>
                <a:schemeClr val="lt1"/>
              </a:highlight>
              <a:latin typeface="Helvetica"/>
              <a:ea typeface="Helvetica"/>
              <a:cs typeface="Helvetica"/>
              <a:sym typeface="Helvetic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i="1">
                <a:solidFill>
                  <a:schemeClr val="dk1"/>
                </a:solidFill>
                <a:highlight>
                  <a:schemeClr val="lt1"/>
                </a:highlight>
                <a:latin typeface="Helvetica"/>
                <a:ea typeface="Helvetica"/>
                <a:cs typeface="Helvetica"/>
                <a:sym typeface="Helvetica"/>
              </a:rPr>
              <a:t>*New opportunities to earn points will be shared on </a:t>
            </a:r>
            <a:r>
              <a:rPr lang="en" i="1">
                <a:solidFill>
                  <a:schemeClr val="dk1"/>
                </a:solidFill>
                <a:highlight>
                  <a:srgbClr val="FFFF00"/>
                </a:highlight>
                <a:latin typeface="Helvetica"/>
                <a:ea typeface="Helvetica"/>
                <a:cs typeface="Helvetica"/>
                <a:sym typeface="Helvetica"/>
              </a:rPr>
              <a:t>[INTERNAL COMMUNICATION CHANNEL]</a:t>
            </a:r>
            <a:r>
              <a:rPr lang="en" b="1" i="1">
                <a:solidFill>
                  <a:schemeClr val="dk1"/>
                </a:solidFill>
                <a:highlight>
                  <a:srgbClr val="FFFF00"/>
                </a:highlight>
                <a:latin typeface="Helvetica"/>
                <a:ea typeface="Helvetica"/>
                <a:cs typeface="Helvetica"/>
                <a:sym typeface="Helvetica"/>
              </a:rPr>
              <a:t>.</a:t>
            </a:r>
            <a:r>
              <a:rPr lang="en" b="1">
                <a:solidFill>
                  <a:schemeClr val="dk1"/>
                </a:solidFill>
                <a:highlight>
                  <a:schemeClr val="lt1"/>
                </a:highlight>
              </a:rPr>
              <a:t> </a:t>
            </a:r>
            <a:endParaRPr sz="1200"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CC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Helvetica"/>
                <a:ea typeface="Helvetica"/>
                <a:cs typeface="Helvetica"/>
                <a:sym typeface="Helvetica"/>
              </a:rPr>
              <a:t>Give Them What They Need to Succeed</a:t>
            </a:r>
            <a:endParaRPr b="1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45" name="Google Shape;145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Finally, use this last section to equip your team with additional </a:t>
            </a:r>
            <a:r>
              <a:rPr lang="en" sz="15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best practices to maximize their impact and success</a:t>
            </a:r>
            <a:r>
              <a:rPr lang="en" sz="15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. </a:t>
            </a:r>
            <a:endParaRPr sz="15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endParaRPr sz="15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We’ve added in some general rules of thumb, but feel free to customize this section with additional </a:t>
            </a:r>
            <a:r>
              <a:rPr lang="en" sz="15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need-to-know information. </a:t>
            </a:r>
            <a:r>
              <a:rPr lang="en" sz="15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This could include details such as where employees can find additional resources like </a:t>
            </a:r>
            <a:r>
              <a:rPr lang="en" sz="15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company social media policies</a:t>
            </a:r>
            <a:r>
              <a:rPr lang="en" sz="15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lang="en" sz="15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brand style books</a:t>
            </a:r>
            <a:r>
              <a:rPr lang="en" sz="15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 and </a:t>
            </a:r>
            <a:r>
              <a:rPr lang="en" sz="15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expanded training materials</a:t>
            </a:r>
            <a:r>
              <a:rPr lang="en" sz="15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. </a:t>
            </a:r>
            <a:endParaRPr sz="15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146" name="Google Shape;146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4721275"/>
            <a:ext cx="1526198" cy="26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Social Advocacy Best Practices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152" name="Google Shape;152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Helvetica"/>
              <a:buChar char="●"/>
            </a:pPr>
            <a:r>
              <a:rPr lang="en" sz="11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Identify yourself</a:t>
            </a:r>
            <a:r>
              <a:rPr lang="en" sz="1100" b="1">
                <a:solidFill>
                  <a:srgbClr val="000000"/>
                </a:solidFill>
              </a:rPr>
              <a:t>.</a:t>
            </a:r>
            <a:endParaRPr sz="1100" b="1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Helvetica"/>
              <a:buChar char="○"/>
            </a:pPr>
            <a:r>
              <a:rPr lang="en" sz="11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On your public profiles, tag </a:t>
            </a:r>
            <a:r>
              <a:rPr lang="en" sz="1100">
                <a:solidFill>
                  <a:srgbClr val="000000"/>
                </a:solidFill>
                <a:highlight>
                  <a:srgbClr val="FFFF00"/>
                </a:highlight>
                <a:latin typeface="Helvetica"/>
                <a:ea typeface="Helvetica"/>
                <a:cs typeface="Helvetica"/>
                <a:sym typeface="Helvetica"/>
              </a:rPr>
              <a:t>[Company Name]</a:t>
            </a:r>
            <a:r>
              <a:rPr lang="en" sz="11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 in your bio and include relevant industry-facing information to qualify yourself as an expert in your field.​</a:t>
            </a:r>
            <a:endParaRPr sz="11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457200" lvl="0" indent="-28257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Verdana"/>
              <a:buChar char="●"/>
            </a:pPr>
            <a:r>
              <a:rPr lang="en" sz="11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​</a:t>
            </a:r>
            <a:r>
              <a:rPr lang="en" sz="11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Always appropriately represent the brand​.</a:t>
            </a:r>
            <a:endParaRPr sz="1100" b="1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Helvetica"/>
              <a:buChar char="○"/>
            </a:pPr>
            <a:r>
              <a:rPr lang="en" sz="11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Treat your social media like you would a professional networking event. Put your best foot forward.​</a:t>
            </a:r>
            <a:endParaRPr sz="11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Helvetica"/>
              <a:buChar char="○"/>
            </a:pPr>
            <a:r>
              <a:rPr lang="en" sz="11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Leverage defined marketing messages to ensure your content is aligned with company goals and departmental initiatives. </a:t>
            </a:r>
            <a:endParaRPr sz="11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Helvetica"/>
              <a:buChar char="●"/>
            </a:pPr>
            <a:r>
              <a:rPr lang="en" sz="11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Share engaging or informative content to establish mutual interests and spark conversations.</a:t>
            </a:r>
            <a:endParaRPr sz="1100" b="1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Helvetica"/>
              <a:buChar char="○"/>
            </a:pPr>
            <a:r>
              <a:rPr lang="en" sz="11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This creates stronger customer relationships and organic opportunities to further your sales goals.​</a:t>
            </a:r>
            <a:endParaRPr sz="11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Verdana"/>
              <a:buChar char="●"/>
            </a:pPr>
            <a:r>
              <a:rPr lang="en" sz="11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Add value. </a:t>
            </a:r>
            <a:r>
              <a:rPr lang="en" sz="11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​</a:t>
            </a:r>
            <a:endParaRPr sz="11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Helvetica"/>
              <a:buChar char="○"/>
            </a:pPr>
            <a:r>
              <a:rPr lang="en" sz="11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Marketing messages can already be found on the company’s business page. Add value to your page by sharing helpful resources or personal recommendations. ​</a:t>
            </a:r>
            <a:endParaRPr sz="11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Helvetica"/>
              <a:buChar char="●"/>
            </a:pPr>
            <a:r>
              <a:rPr lang="en" sz="11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Listen​.</a:t>
            </a:r>
            <a:endParaRPr sz="1100" b="1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Helvetica"/>
              <a:buChar char="○"/>
            </a:pPr>
            <a:r>
              <a:rPr lang="en" sz="11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Be sure to continually keep up with what the industry is talking about and what your customers/clients are saying. What questions do they have? What content or articles are they sharing? Use this information to curate your approach and connect with your audience. </a:t>
            </a:r>
            <a:endParaRPr sz="1100" b="1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CC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Helvetica"/>
                <a:ea typeface="Helvetica"/>
                <a:cs typeface="Helvetica"/>
                <a:sym typeface="Helvetica"/>
              </a:rPr>
              <a:t>How &amp; Why to Use </a:t>
            </a:r>
            <a:r>
              <a:rPr lang="en" b="1"/>
              <a:t>T</a:t>
            </a:r>
            <a:r>
              <a:rPr lang="en" b="1">
                <a:latin typeface="Helvetica"/>
                <a:ea typeface="Helvetica"/>
                <a:cs typeface="Helvetica"/>
                <a:sym typeface="Helvetica"/>
              </a:rPr>
              <a:t>his Presentation</a:t>
            </a:r>
            <a:endParaRPr b="1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One of the most common questions we hear related to employee advocacy programs is, “How do I get started?” This deck </a:t>
            </a:r>
            <a:r>
              <a:rPr lang="en" sz="1400" b="1">
                <a:solidFill>
                  <a:srgbClr val="000000"/>
                </a:solidFill>
              </a:rPr>
              <a:t>is designed to</a:t>
            </a:r>
            <a:r>
              <a:rPr lang="en" sz="14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 help you do exactly that.</a:t>
            </a:r>
            <a:r>
              <a:rPr lang="en" sz="14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  </a:t>
            </a:r>
            <a:br>
              <a:rPr lang="en" sz="14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</a:br>
            <a:br>
              <a:rPr lang="en" sz="14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</a:br>
            <a:r>
              <a:rPr lang="en" sz="14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Accompanying our other resources, such as a </a:t>
            </a:r>
            <a:r>
              <a:rPr lang="en" sz="1400" u="sng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4-step process</a:t>
            </a:r>
            <a:r>
              <a:rPr lang="en" sz="14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 on how to launch your employee advocacy program, this deck will help simplify the initial employee onboarding process by illustrat</a:t>
            </a:r>
            <a:r>
              <a:rPr lang="en" sz="1400">
                <a:solidFill>
                  <a:srgbClr val="000000"/>
                </a:solidFill>
              </a:rPr>
              <a:t>ing</a:t>
            </a:r>
            <a:r>
              <a:rPr lang="en" sz="14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lang="en" sz="14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what employee advocacy is</a:t>
            </a:r>
            <a:r>
              <a:rPr lang="en" sz="14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lang="en" sz="14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why it’s so valuable</a:t>
            </a:r>
            <a:r>
              <a:rPr lang="en" sz="14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 and </a:t>
            </a:r>
            <a:r>
              <a:rPr lang="en" sz="14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how to make the most of it</a:t>
            </a:r>
            <a:r>
              <a:rPr lang="en" sz="14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. </a:t>
            </a:r>
            <a:endParaRPr sz="14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Inside this slide deck, you’ll find white slides for your final presentation including highlighted call-outs to be filled in. You’ll also find grey slides like these, including the Franco logo, with instructions, tips and tricks.</a:t>
            </a:r>
            <a:endParaRPr sz="14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Once you’re confident with your final white slides, you can delete these grey slides. To do so, right-click on the relevant slide in the left-hand column and press ‘Delete Slide.’</a:t>
            </a:r>
            <a:endParaRPr sz="1400" b="1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4721275"/>
            <a:ext cx="1526198" cy="26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CC"/>
        </a:soli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Helvetica"/>
                <a:ea typeface="Helvetica"/>
                <a:cs typeface="Helvetica"/>
                <a:sym typeface="Helvetica"/>
              </a:rPr>
              <a:t>Getting Started:</a:t>
            </a:r>
            <a:endParaRPr b="1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It’s important at the top of the presentation to acknowledge this type of program is likely new to many attendees. </a:t>
            </a:r>
            <a:r>
              <a:rPr lang="en" sz="15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Ensure your team that you’ll </a:t>
            </a:r>
            <a:r>
              <a:rPr lang="en" sz="1500">
                <a:solidFill>
                  <a:srgbClr val="000000"/>
                </a:solidFill>
              </a:rPr>
              <a:t>walk</a:t>
            </a:r>
            <a:r>
              <a:rPr lang="en" sz="15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 through each step of the process, with the goal of answering any of the questions they may have. </a:t>
            </a:r>
            <a:endParaRPr sz="15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endParaRPr sz="15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Feel free to edit the following agenda slide to reflect the specific questions you hope to answer throughout the presentation. </a:t>
            </a:r>
            <a:r>
              <a:rPr lang="en" sz="15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Starting with these questions can help you guide what supporting content to include in your presentation</a:t>
            </a:r>
            <a:r>
              <a:rPr lang="en" sz="15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. </a:t>
            </a:r>
            <a:endParaRPr sz="15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4721275"/>
            <a:ext cx="1526198" cy="26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70000" y="1830600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100">
                <a:latin typeface="Helvetica"/>
                <a:ea typeface="Helvetica"/>
                <a:cs typeface="Helvetica"/>
                <a:sym typeface="Helvetica"/>
              </a:rPr>
              <a:t>Today we’ll answer:</a:t>
            </a:r>
            <a:endParaRPr sz="4100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"/>
              <a:buAutoNum type="arabicPeriod"/>
            </a:pPr>
            <a:r>
              <a:rPr lang="en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What is an employee advocacy program? </a:t>
            </a:r>
            <a:endParaRPr b="1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"/>
              <a:buAutoNum type="arabicPeriod"/>
            </a:pPr>
            <a:r>
              <a:rPr lang="en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What are the benefits of this program?</a:t>
            </a:r>
            <a:endParaRPr b="1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"/>
              <a:buAutoNum type="arabicPeriod"/>
            </a:pPr>
            <a:r>
              <a:rPr lang="en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What will </a:t>
            </a:r>
            <a:r>
              <a:rPr lang="en" b="1">
                <a:solidFill>
                  <a:srgbClr val="000000"/>
                </a:solidFill>
                <a:highlight>
                  <a:srgbClr val="FFFF00"/>
                </a:highlight>
                <a:latin typeface="Helvetica"/>
                <a:ea typeface="Helvetica"/>
                <a:cs typeface="Helvetica"/>
                <a:sym typeface="Helvetica"/>
              </a:rPr>
              <a:t>[COMPANY]</a:t>
            </a:r>
            <a:r>
              <a:rPr lang="en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’s program entail? </a:t>
            </a:r>
            <a:endParaRPr b="1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"/>
              <a:buAutoNum type="arabicPeriod"/>
            </a:pPr>
            <a:r>
              <a:rPr lang="en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What are some added benefits for participants? </a:t>
            </a:r>
            <a:endParaRPr b="1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"/>
              <a:buAutoNum type="arabicPeriod"/>
            </a:pPr>
            <a:r>
              <a:rPr lang="en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How can I maximize this opportunity? </a:t>
            </a:r>
            <a:endParaRPr b="1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CC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Helvetica"/>
                <a:ea typeface="Helvetica"/>
                <a:cs typeface="Helvetica"/>
                <a:sym typeface="Helvetica"/>
              </a:rPr>
              <a:t>Program Introduction 101</a:t>
            </a:r>
            <a:endParaRPr b="1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Use this next slide to help ensure your team </a:t>
            </a:r>
            <a:r>
              <a:rPr lang="en" sz="15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understands what employee advocacy is. </a:t>
            </a:r>
            <a:r>
              <a:rPr lang="en" sz="15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This slide should include </a:t>
            </a:r>
            <a:r>
              <a:rPr lang="en" sz="1500" b="1" i="1">
                <a:solidFill>
                  <a:schemeClr val="dk1"/>
                </a:solidFill>
                <a:latin typeface="Helvetica"/>
                <a:ea typeface="Helvetica"/>
                <a:cs typeface="Helvetica"/>
                <a:sym typeface="Helvetica"/>
              </a:rPr>
              <a:t>why</a:t>
            </a:r>
            <a:r>
              <a:rPr lang="en" sz="1500">
                <a:solidFill>
                  <a:schemeClr val="dk1"/>
                </a:solidFill>
                <a:latin typeface="Helvetica"/>
                <a:ea typeface="Helvetica"/>
                <a:cs typeface="Helvetica"/>
                <a:sym typeface="Helvetica"/>
              </a:rPr>
              <a:t> you’re launching this program.</a:t>
            </a:r>
            <a:endParaRPr sz="1500">
              <a:solidFill>
                <a:schemeClr val="dk1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endParaRPr sz="1500" b="1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Common metrics when launching employee advocacy programs include</a:t>
            </a:r>
            <a:r>
              <a:rPr lang="en" sz="1500">
                <a:solidFill>
                  <a:srgbClr val="000000"/>
                </a:solidFill>
              </a:rPr>
              <a:t> </a:t>
            </a:r>
            <a:r>
              <a:rPr lang="en" sz="15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i</a:t>
            </a:r>
            <a:r>
              <a:rPr lang="en" sz="15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mproving organic reach and engagement,</a:t>
            </a:r>
            <a:r>
              <a:rPr lang="en" sz="15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lang="en" sz="15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strengthening brand awareness</a:t>
            </a:r>
            <a:r>
              <a:rPr lang="en" sz="15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 or </a:t>
            </a:r>
            <a:r>
              <a:rPr lang="en" sz="1500" b="1">
                <a:solidFill>
                  <a:srgbClr val="000000"/>
                </a:solidFill>
              </a:rPr>
              <a:t>s</a:t>
            </a:r>
            <a:r>
              <a:rPr lang="en" sz="15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upporting recruitment efforts</a:t>
            </a:r>
            <a:r>
              <a:rPr lang="en" sz="15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.</a:t>
            </a:r>
            <a:endParaRPr sz="1500">
              <a:solidFill>
                <a:srgbClr val="676767"/>
              </a:solidFill>
              <a:highlight>
                <a:srgbClr val="FFFFFF"/>
              </a:highlight>
              <a:latin typeface="Helvetica"/>
              <a:ea typeface="Helvetica"/>
              <a:cs typeface="Helvetica"/>
              <a:sym typeface="Helvetica"/>
            </a:endParaRP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endParaRPr sz="1500" b="1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This is also the slide </a:t>
            </a:r>
            <a:r>
              <a:rPr lang="en" sz="1500">
                <a:solidFill>
                  <a:srgbClr val="000000"/>
                </a:solidFill>
              </a:rPr>
              <a:t>where </a:t>
            </a:r>
            <a:r>
              <a:rPr lang="en" sz="15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you will want to</a:t>
            </a:r>
            <a:r>
              <a:rPr lang="en" sz="15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 introduce your employee advocacy platform.  </a:t>
            </a:r>
            <a:endParaRPr sz="15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4721275"/>
            <a:ext cx="1526198" cy="26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Welcome + Program Introduction</a:t>
            </a:r>
            <a:endParaRPr b="1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97" name="Google Shape;97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"/>
              <a:buChar char="●"/>
            </a:pPr>
            <a:r>
              <a:rPr lang="en" sz="1600">
                <a:solidFill>
                  <a:srgbClr val="000000"/>
                </a:solidFill>
                <a:highlight>
                  <a:srgbClr val="FFFFFF"/>
                </a:highlight>
                <a:latin typeface="Helvetica"/>
                <a:ea typeface="Helvetica"/>
                <a:cs typeface="Helvetica"/>
                <a:sym typeface="Helvetica"/>
              </a:rPr>
              <a:t>A social media employee advocacy program is the promotion of a company through the lens of its workforce.</a:t>
            </a:r>
            <a:endParaRPr sz="1600">
              <a:solidFill>
                <a:srgbClr val="000000"/>
              </a:solidFill>
              <a:highlight>
                <a:srgbClr val="FFFFFF"/>
              </a:highlight>
              <a:latin typeface="Helvetica"/>
              <a:ea typeface="Helvetica"/>
              <a:cs typeface="Helvetica"/>
              <a:sym typeface="Helvetica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"/>
              <a:buChar char="●"/>
            </a:pPr>
            <a:r>
              <a:rPr lang="en" sz="1600">
                <a:solidFill>
                  <a:srgbClr val="000000"/>
                </a:solidFill>
                <a:highlight>
                  <a:srgbClr val="FFFFFF"/>
                </a:highlight>
                <a:latin typeface="Helvetica"/>
                <a:ea typeface="Helvetica"/>
                <a:cs typeface="Helvetica"/>
                <a:sym typeface="Helvetica"/>
              </a:rPr>
              <a:t>[YOUR WHY]</a:t>
            </a:r>
            <a:endParaRPr sz="1600">
              <a:solidFill>
                <a:srgbClr val="000000"/>
              </a:solidFill>
              <a:highlight>
                <a:srgbClr val="FFFFFF"/>
              </a:highlight>
              <a:latin typeface="Helvetica"/>
              <a:ea typeface="Helvetica"/>
              <a:cs typeface="Helvetica"/>
              <a:sym typeface="Helvetica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Helvetica"/>
              <a:buChar char="●"/>
            </a:pPr>
            <a:r>
              <a:rPr lang="en" sz="1600">
                <a:solidFill>
                  <a:srgbClr val="000000"/>
                </a:solidFill>
                <a:highlight>
                  <a:srgbClr val="FFFF00"/>
                </a:highlight>
                <a:latin typeface="Helvetica"/>
                <a:ea typeface="Helvetica"/>
                <a:cs typeface="Helvetica"/>
                <a:sym typeface="Helvetica"/>
              </a:rPr>
              <a:t>[Introduction to employee advocacy tool]</a:t>
            </a:r>
            <a:endParaRPr sz="1600">
              <a:solidFill>
                <a:srgbClr val="000000"/>
              </a:solidFill>
              <a:highlight>
                <a:srgbClr val="FFFF00"/>
              </a:highlight>
              <a:latin typeface="Helvetica"/>
              <a:ea typeface="Helvetica"/>
              <a:cs typeface="Helvetica"/>
              <a:sym typeface="Helvetica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60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sp>
        <p:nvSpPr>
          <p:cNvPr id="98" name="Google Shape;98;p19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highlight>
                  <a:srgbClr val="FFFF00"/>
                </a:highlight>
                <a:latin typeface="Helvetica"/>
                <a:ea typeface="Helvetica"/>
                <a:cs typeface="Helvetica"/>
                <a:sym typeface="Helvetica"/>
              </a:rPr>
              <a:t>[Advocacy Tool Logo]</a:t>
            </a:r>
            <a:endParaRPr>
              <a:highlight>
                <a:srgbClr val="FFFF00"/>
              </a:highlight>
              <a:latin typeface="Helvetica"/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CC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Dig into the Details</a:t>
            </a:r>
            <a:endParaRPr b="1"/>
          </a:p>
        </p:txBody>
      </p:sp>
      <p:sp>
        <p:nvSpPr>
          <p:cNvPr id="104" name="Google Shape;104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rgbClr val="000000"/>
                </a:solidFill>
              </a:rPr>
              <a:t>On this next slide, begin to outline the details of your employee advocacy program.</a:t>
            </a:r>
            <a:endParaRPr sz="1500"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endParaRPr sz="1500"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At a high-level: Explain ways employees can leverage the platform to </a:t>
            </a:r>
            <a:r>
              <a:rPr lang="en" sz="1500" b="1">
                <a:solidFill>
                  <a:schemeClr val="dk1"/>
                </a:solidFill>
              </a:rPr>
              <a:t>amplify their own social presence and </a:t>
            </a:r>
            <a:r>
              <a:rPr lang="en" sz="1500">
                <a:solidFill>
                  <a:schemeClr val="dk1"/>
                </a:solidFill>
              </a:rPr>
              <a:t>position themselves as a </a:t>
            </a:r>
            <a:r>
              <a:rPr lang="en" sz="1500" b="1">
                <a:solidFill>
                  <a:schemeClr val="dk1"/>
                </a:solidFill>
              </a:rPr>
              <a:t>thought leader in their industry</a:t>
            </a:r>
            <a:r>
              <a:rPr lang="en" sz="1500">
                <a:solidFill>
                  <a:schemeClr val="dk1"/>
                </a:solidFill>
              </a:rPr>
              <a:t>. </a:t>
            </a:r>
            <a:endParaRPr sz="1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Start to highlight common post options such as sharing updates on the </a:t>
            </a:r>
            <a:r>
              <a:rPr lang="en" sz="1500" b="1">
                <a:solidFill>
                  <a:schemeClr val="dk1"/>
                </a:solidFill>
              </a:rPr>
              <a:t>latest product innovations </a:t>
            </a:r>
            <a:r>
              <a:rPr lang="en" sz="1500">
                <a:solidFill>
                  <a:schemeClr val="dk1"/>
                </a:solidFill>
              </a:rPr>
              <a:t>or</a:t>
            </a:r>
            <a:r>
              <a:rPr lang="en" sz="1500" b="1">
                <a:solidFill>
                  <a:schemeClr val="dk1"/>
                </a:solidFill>
              </a:rPr>
              <a:t> company culture moments. </a:t>
            </a:r>
            <a:r>
              <a:rPr lang="en" sz="1500">
                <a:solidFill>
                  <a:schemeClr val="dk1"/>
                </a:solidFill>
              </a:rPr>
              <a:t>Include information such as how often new content will be added to the platform. </a:t>
            </a:r>
            <a:endParaRPr sz="1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1"/>
                </a:solidFill>
              </a:rPr>
              <a:t>To help get you started, we’ve included a breakdown of common post-types, according to best practices. </a:t>
            </a:r>
            <a:endParaRPr sz="1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rgbClr val="000000"/>
                </a:solidFill>
              </a:rPr>
              <a:t> </a:t>
            </a:r>
            <a:endParaRPr sz="1500">
              <a:solidFill>
                <a:schemeClr val="dk1"/>
              </a:solidFill>
            </a:endParaRPr>
          </a:p>
        </p:txBody>
      </p:sp>
      <p:pic>
        <p:nvPicPr>
          <p:cNvPr id="105" name="Google Shape;10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4721275"/>
            <a:ext cx="1526198" cy="26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>
            <a:spLocks noGrp="1"/>
          </p:cNvSpPr>
          <p:nvPr>
            <p:ph type="title"/>
          </p:nvPr>
        </p:nvSpPr>
        <p:spPr>
          <a:xfrm>
            <a:off x="316475" y="0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latin typeface="Helvetica"/>
                <a:ea typeface="Helvetica"/>
                <a:cs typeface="Helvetica"/>
                <a:sym typeface="Helvetica"/>
              </a:rPr>
              <a:t>Program Overview</a:t>
            </a:r>
            <a:endParaRPr sz="2800" b="1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11" name="Google Shape;111;p2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41409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Common Activities to Include: </a:t>
            </a:r>
            <a:endParaRPr b="1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"/>
              <a:buChar char="●"/>
            </a:pPr>
            <a:r>
              <a:rPr lang="en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20%</a:t>
            </a:r>
            <a:r>
              <a:rPr lang="en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lang="en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–</a:t>
            </a:r>
            <a:r>
              <a:rPr lang="en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 Product or Service Related Content</a:t>
            </a:r>
            <a:br>
              <a:rPr lang="en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</a:br>
            <a:endParaRPr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"/>
              <a:buChar char="●"/>
            </a:pPr>
            <a:r>
              <a:rPr lang="en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30% –</a:t>
            </a:r>
            <a:r>
              <a:rPr lang="en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 Company Culture Content</a:t>
            </a:r>
            <a:br>
              <a:rPr lang="en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</a:br>
            <a:endParaRPr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"/>
              <a:buChar char="●"/>
            </a:pPr>
            <a:r>
              <a:rPr lang="en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50% – </a:t>
            </a:r>
            <a:r>
              <a:rPr lang="en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Industry or Market Related Content </a:t>
            </a:r>
            <a:endParaRPr sz="16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12" name="Google Shape;112;p21"/>
          <p:cNvSpPr txBox="1">
            <a:spLocks noGrp="1"/>
          </p:cNvSpPr>
          <p:nvPr>
            <p:ph type="subTitle" idx="1"/>
          </p:nvPr>
        </p:nvSpPr>
        <p:spPr>
          <a:xfrm>
            <a:off x="341975" y="1449925"/>
            <a:ext cx="4045200" cy="224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Helvetica"/>
                <a:ea typeface="Helvetica"/>
                <a:cs typeface="Helvetica"/>
                <a:sym typeface="Helvetica"/>
              </a:rPr>
              <a:t>Each </a:t>
            </a:r>
            <a:r>
              <a:rPr lang="en" sz="1600">
                <a:solidFill>
                  <a:schemeClr val="dk1"/>
                </a:solidFill>
                <a:highlight>
                  <a:srgbClr val="FFFF00"/>
                </a:highlight>
                <a:latin typeface="Helvetica"/>
                <a:ea typeface="Helvetica"/>
                <a:cs typeface="Helvetica"/>
                <a:sym typeface="Helvetica"/>
              </a:rPr>
              <a:t>[TIME PERIOD]</a:t>
            </a:r>
            <a:r>
              <a:rPr lang="en" sz="1600">
                <a:solidFill>
                  <a:schemeClr val="dk1"/>
                </a:solidFill>
                <a:latin typeface="Helvetica"/>
                <a:ea typeface="Helvetica"/>
                <a:cs typeface="Helvetica"/>
                <a:sym typeface="Helvetica"/>
              </a:rPr>
              <a:t>, we’ll add new content and activities that can be easily shared to your social platforms with a few clicks. </a:t>
            </a:r>
            <a:endParaRPr sz="1600">
              <a:solidFill>
                <a:schemeClr val="dk1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  <a:latin typeface="Helvetica"/>
                <a:ea typeface="Helvetica"/>
                <a:cs typeface="Helvetica"/>
                <a:sym typeface="Helvetica"/>
              </a:rPr>
              <a:t>This content is curated to:</a:t>
            </a:r>
            <a:endParaRPr sz="1600" b="1">
              <a:solidFill>
                <a:schemeClr val="dk1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"/>
              <a:buChar char="●"/>
            </a:pPr>
            <a:r>
              <a:rPr lang="en" sz="1600">
                <a:solidFill>
                  <a:schemeClr val="dk1"/>
                </a:solidFill>
                <a:latin typeface="Helvetica"/>
                <a:ea typeface="Helvetica"/>
                <a:cs typeface="Helvetica"/>
                <a:sym typeface="Helvetica"/>
              </a:rPr>
              <a:t>Foster authentic engagement </a:t>
            </a:r>
            <a:endParaRPr sz="1600">
              <a:solidFill>
                <a:schemeClr val="dk1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"/>
              <a:buChar char="●"/>
            </a:pPr>
            <a:r>
              <a:rPr lang="en" sz="1600">
                <a:solidFill>
                  <a:schemeClr val="dk1"/>
                </a:solidFill>
                <a:latin typeface="Helvetica"/>
                <a:ea typeface="Helvetica"/>
                <a:cs typeface="Helvetica"/>
                <a:sym typeface="Helvetica"/>
              </a:rPr>
              <a:t>Build rapport with your current</a:t>
            </a:r>
            <a:endParaRPr sz="1600">
              <a:solidFill>
                <a:schemeClr val="dk1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"/>
              <a:buChar char="●"/>
            </a:pPr>
            <a:r>
              <a:rPr lang="en" sz="1600">
                <a:solidFill>
                  <a:schemeClr val="dk1"/>
                </a:solidFill>
                <a:latin typeface="Helvetica"/>
                <a:ea typeface="Helvetica"/>
                <a:cs typeface="Helvetica"/>
                <a:sym typeface="Helvetica"/>
              </a:rPr>
              <a:t>Expand your network to create new opportunities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CC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Helvetica"/>
                <a:ea typeface="Helvetica"/>
                <a:cs typeface="Helvetica"/>
                <a:sym typeface="Helvetica"/>
              </a:rPr>
              <a:t>Let’s Talk Benefits</a:t>
            </a:r>
            <a:endParaRPr b="1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18" name="Google Shape;118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Use this next section to highlight the mutual benefits of an employee advocacy campaign </a:t>
            </a:r>
            <a:r>
              <a:rPr lang="en" sz="15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for both your organization and its participants. </a:t>
            </a:r>
            <a:endParaRPr sz="15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endParaRPr sz="15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It’s important to note: we’re not discussing incentives yet. (We have those optional slides included later on!) Use this slide to discuss the</a:t>
            </a:r>
            <a:r>
              <a:rPr lang="en" sz="15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 impact of </a:t>
            </a:r>
            <a:r>
              <a:rPr lang="en" sz="1500" b="1">
                <a:solidFill>
                  <a:schemeClr val="dk1"/>
                </a:solidFill>
                <a:latin typeface="Helvetica"/>
                <a:ea typeface="Helvetica"/>
                <a:cs typeface="Helvetica"/>
                <a:sym typeface="Helvetica"/>
              </a:rPr>
              <a:t>employee advocacy programs</a:t>
            </a:r>
            <a:r>
              <a:rPr lang="en" sz="1500">
                <a:solidFill>
                  <a:schemeClr val="dk1"/>
                </a:solidFill>
                <a:latin typeface="Helvetica"/>
                <a:ea typeface="Helvetica"/>
                <a:cs typeface="Helvetica"/>
                <a:sym typeface="Helvetica"/>
              </a:rPr>
              <a:t> in relation to benefits such as</a:t>
            </a:r>
            <a:r>
              <a:rPr lang="en" sz="1500" b="1">
                <a:solidFill>
                  <a:schemeClr val="dk1"/>
                </a:solidFill>
                <a:latin typeface="Helvetica"/>
                <a:ea typeface="Helvetica"/>
                <a:cs typeface="Helvetica"/>
                <a:sym typeface="Helvetica"/>
              </a:rPr>
              <a:t> brand awareness, social selling, thought leadership </a:t>
            </a:r>
            <a:r>
              <a:rPr lang="en" sz="1500">
                <a:solidFill>
                  <a:schemeClr val="dk1"/>
                </a:solidFill>
                <a:latin typeface="Helvetica"/>
                <a:ea typeface="Helvetica"/>
                <a:cs typeface="Helvetica"/>
                <a:sym typeface="Helvetica"/>
              </a:rPr>
              <a:t>and more.</a:t>
            </a:r>
            <a:r>
              <a:rPr lang="en" sz="1500" b="1">
                <a:solidFill>
                  <a:schemeClr val="dk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endParaRPr sz="1500" b="1">
              <a:solidFill>
                <a:schemeClr val="dk1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endParaRPr sz="1500" b="1">
              <a:solidFill>
                <a:schemeClr val="dk1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Helvetica"/>
                <a:ea typeface="Helvetica"/>
                <a:cs typeface="Helvetica"/>
                <a:sym typeface="Helvetica"/>
              </a:rPr>
              <a:t>We’ve included some relevant stats and figures to get you started, but feel free to add in additional context or stats provided by your employee advocacy platform of choice. </a:t>
            </a:r>
            <a:endParaRPr sz="1500">
              <a:solidFill>
                <a:schemeClr val="dk1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119" name="Google Shape;11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4721275"/>
            <a:ext cx="1526198" cy="26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1223</Words>
  <Application>Microsoft Macintosh PowerPoint</Application>
  <PresentationFormat>On-screen Show (16:9)</PresentationFormat>
  <Paragraphs>105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Helvetica</vt:lpstr>
      <vt:lpstr>Verdana</vt:lpstr>
      <vt:lpstr>Simple Light</vt:lpstr>
      <vt:lpstr>[Company Name] Employee Advocacy Program Launch </vt:lpstr>
      <vt:lpstr>How &amp; Why to Use This Presentation</vt:lpstr>
      <vt:lpstr>Getting Started:</vt:lpstr>
      <vt:lpstr>Today we’ll answer:</vt:lpstr>
      <vt:lpstr>Program Introduction 101</vt:lpstr>
      <vt:lpstr>Welcome + Program Introduction</vt:lpstr>
      <vt:lpstr>Dig into the Details</vt:lpstr>
      <vt:lpstr>Program Overview</vt:lpstr>
      <vt:lpstr>Let’s Talk Benefits</vt:lpstr>
      <vt:lpstr>Program Benefits</vt:lpstr>
      <vt:lpstr>Optional: Incentives</vt:lpstr>
      <vt:lpstr>Program Incentives</vt:lpstr>
      <vt:lpstr>Give Them What They Need to Succeed</vt:lpstr>
      <vt:lpstr>Social Advocacy Best Practices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[Company Name] Employee Advocacy Program Launch </dc:title>
  <cp:lastModifiedBy>Lexi Trimpe</cp:lastModifiedBy>
  <cp:revision>1</cp:revision>
  <dcterms:modified xsi:type="dcterms:W3CDTF">2020-11-10T23:21:40Z</dcterms:modified>
</cp:coreProperties>
</file>